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8"/>
  </p:notesMasterIdLst>
  <p:sldIdLst>
    <p:sldId id="256" r:id="rId2"/>
    <p:sldId id="285" r:id="rId3"/>
    <p:sldId id="297" r:id="rId4"/>
    <p:sldId id="301" r:id="rId5"/>
    <p:sldId id="305" r:id="rId6"/>
    <p:sldId id="302" r:id="rId7"/>
    <p:sldId id="307" r:id="rId8"/>
    <p:sldId id="271" r:id="rId9"/>
    <p:sldId id="309" r:id="rId10"/>
    <p:sldId id="308" r:id="rId11"/>
    <p:sldId id="304" r:id="rId12"/>
    <p:sldId id="298" r:id="rId13"/>
    <p:sldId id="300" r:id="rId14"/>
    <p:sldId id="306" r:id="rId15"/>
    <p:sldId id="310" r:id="rId16"/>
    <p:sldId id="31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0000"/>
    <a:srgbClr val="99CC00"/>
    <a:srgbClr val="336699"/>
    <a:srgbClr val="006699"/>
    <a:srgbClr val="0066CC"/>
    <a:srgbClr val="3333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9642" autoAdjust="0"/>
  </p:normalViewPr>
  <p:slideViewPr>
    <p:cSldViewPr>
      <p:cViewPr>
        <p:scale>
          <a:sx n="75" d="100"/>
          <a:sy n="75" d="100"/>
        </p:scale>
        <p:origin x="-8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CA2CA0A-3687-48C8-81F0-EDD86C2ED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BDD1E-4B07-4F33-B7BC-6D772DB5525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C6B3FF-B49C-4773-8346-3188D32BAB7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5706F-82AA-43C5-991D-C625F844963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DB36-DCF9-4353-B135-B8CBE736D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142B-BF34-4BF6-BF9F-E3EA5873B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6BEB-80B1-4BD9-8696-58E56E57CE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5F493-E34B-430A-B6F3-2CEAAF93F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3D036-522B-4E59-98BF-57CB45312C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0279E-33F6-4E6B-971B-D6BF3E6099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4EA3-4F5F-4EED-B0D9-0686F12167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6D481-F51B-4566-A770-D7B9B8323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CF093-1759-4C63-A41A-9EB669208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C068-13F7-4B51-A5B4-9989CE529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A7733-636A-4A81-A563-D8FA7573B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7DB2AC-3D6D-4180-8100-5E2407A45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6700" y="2276872"/>
            <a:ext cx="6337300" cy="157638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4800" b="1" dirty="0" smtClean="0">
                <a:solidFill>
                  <a:srgbClr val="336699"/>
                </a:solidFill>
              </a:rPr>
              <a:t>Board Retreat</a:t>
            </a:r>
            <a:br>
              <a:rPr lang="en-GB" sz="4800" b="1" dirty="0" smtClean="0">
                <a:solidFill>
                  <a:srgbClr val="336699"/>
                </a:solidFill>
              </a:rPr>
            </a:br>
            <a:r>
              <a:rPr lang="en-GB" sz="4800" b="1" dirty="0" smtClean="0">
                <a:solidFill>
                  <a:srgbClr val="336699"/>
                </a:solidFill>
              </a:rPr>
              <a:t/>
            </a:r>
            <a:br>
              <a:rPr lang="en-GB" sz="4800" b="1" dirty="0" smtClean="0">
                <a:solidFill>
                  <a:srgbClr val="336699"/>
                </a:solidFill>
              </a:rPr>
            </a:br>
            <a:r>
              <a:rPr lang="en-GB" b="1" dirty="0" smtClean="0"/>
              <a:t>	</a:t>
            </a:r>
            <a:endParaRPr lang="en-US" b="1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3717032"/>
            <a:ext cx="6553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January 2013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" name="Picture 5" descr="Firstlin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548680"/>
            <a:ext cx="2999433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NETWORK SIZE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analysis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2012-13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Achievement Goals</a:t>
            </a:r>
          </a:p>
          <a:p>
            <a:r>
              <a:rPr lang="en-US" dirty="0" smtClean="0"/>
              <a:t>Financial Goals (budgets for FY14)</a:t>
            </a:r>
          </a:p>
          <a:p>
            <a:r>
              <a:rPr lang="en-US" dirty="0" smtClean="0"/>
              <a:t>Board Committee Goals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Student Achievement Goals for  2012-13*</a:t>
            </a:r>
            <a:br>
              <a:rPr lang="en-US" sz="3600" dirty="0" smtClean="0"/>
            </a:br>
            <a:r>
              <a:rPr lang="en-US" sz="2400" dirty="0" smtClean="0"/>
              <a:t>*scale will need to be adjusted for new accountability system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85813" y="1285875"/>
          <a:ext cx="7858181" cy="478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328747"/>
                <a:gridCol w="1328747"/>
                <a:gridCol w="1328747"/>
                <a:gridCol w="1328747"/>
                <a:gridCol w="1328747"/>
              </a:tblGrid>
              <a:tr h="10393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2011-12</a:t>
                      </a:r>
                    </a:p>
                    <a:p>
                      <a:pPr algn="ctr"/>
                      <a:r>
                        <a:rPr lang="en-US" dirty="0" smtClean="0"/>
                        <a:t>Preliminary SAI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 Target Gain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Preliminary</a:t>
                      </a:r>
                      <a:r>
                        <a:rPr lang="en-US" baseline="0" dirty="0" smtClean="0"/>
                        <a:t> SAI Base Target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Stretch Target 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Preliminary</a:t>
                      </a:r>
                      <a:r>
                        <a:rPr lang="en-US" baseline="0" dirty="0" smtClean="0"/>
                        <a:t> SAI Stretch Target</a:t>
                      </a:r>
                      <a:endParaRPr lang="en-US" dirty="0"/>
                    </a:p>
                  </a:txBody>
                  <a:tcPr/>
                </a:tc>
              </a:tr>
              <a:tr h="6305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Ashe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90.6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93.6</a:t>
                      </a:r>
                      <a:endParaRPr lang="en-US" dirty="0"/>
                    </a:p>
                  </a:txBody>
                  <a:tcPr/>
                </a:tc>
              </a:tr>
              <a:tr h="927312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Dibert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89.8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92.8</a:t>
                      </a:r>
                      <a:endParaRPr lang="en-US" dirty="0"/>
                    </a:p>
                  </a:txBody>
                  <a:tcPr/>
                </a:tc>
              </a:tr>
              <a:tr h="7789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Green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83.7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87.7</a:t>
                      </a:r>
                      <a:endParaRPr lang="en-US" dirty="0"/>
                    </a:p>
                  </a:txBody>
                  <a:tcPr/>
                </a:tc>
              </a:tr>
              <a:tr h="4822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LHA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83.7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87.7</a:t>
                      </a:r>
                      <a:endParaRPr lang="en-US" dirty="0"/>
                    </a:p>
                  </a:txBody>
                  <a:tcPr/>
                </a:tc>
              </a:tr>
              <a:tr h="9279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Clark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55.8 (preliminary SPS)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(SPS)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63.8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(SPS)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67.8 (SPS)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Financial Goals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schools, except Clark, add at least 2% of annual operating expenses to long-term fund balance by end of year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2012-13 Proposed Board Committee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>
              <a:buNone/>
            </a:pPr>
            <a:r>
              <a:rPr lang="en-US" sz="1800" u="sng" dirty="0" smtClean="0"/>
              <a:t>Governance Committee</a:t>
            </a:r>
            <a:endParaRPr lang="en-US" sz="1800" dirty="0" smtClean="0"/>
          </a:p>
          <a:p>
            <a:pPr lvl="0"/>
            <a:r>
              <a:rPr lang="en-US" sz="1800" dirty="0" smtClean="0"/>
              <a:t>Streamline preparation for Board meetings, including developing a side-by-side calendar of Governance and Board meeting agenda items</a:t>
            </a:r>
          </a:p>
          <a:p>
            <a:pPr lvl="0"/>
            <a:r>
              <a:rPr lang="en-US" sz="1800" dirty="0" smtClean="0"/>
              <a:t>Complete Roles &amp; Responsibilities descriptions and Goals for 2012-13 for all board committees</a:t>
            </a:r>
          </a:p>
          <a:p>
            <a:pPr lvl="0"/>
            <a:r>
              <a:rPr lang="en-US" sz="1800" dirty="0" smtClean="0"/>
              <a:t>Create in-house tool to assess CEO performance.</a:t>
            </a:r>
          </a:p>
          <a:p>
            <a:pPr>
              <a:buNone/>
            </a:pPr>
            <a:r>
              <a:rPr lang="en-US" sz="1800" u="sng" dirty="0" smtClean="0"/>
              <a:t>Development Committee</a:t>
            </a:r>
            <a:endParaRPr lang="en-US" sz="1800" dirty="0" smtClean="0"/>
          </a:p>
          <a:p>
            <a:pPr lvl="0"/>
            <a:r>
              <a:rPr lang="en-US" sz="1800" dirty="0" smtClean="0"/>
              <a:t>Support Director of Development in raising approximately $1.5 million (includes $650,000 for ESY NOLA)</a:t>
            </a:r>
          </a:p>
          <a:p>
            <a:pPr lvl="0"/>
            <a:r>
              <a:rPr lang="en-US" sz="1800" dirty="0" smtClean="0"/>
              <a:t>Increase number of donors (specifically corporations and individuals)</a:t>
            </a:r>
          </a:p>
          <a:p>
            <a:pPr lvl="0"/>
            <a:r>
              <a:rPr lang="en-US" sz="1800" dirty="0" smtClean="0"/>
              <a:t>Support ESY NOLA, specifically for Edible Evening 2013 </a:t>
            </a:r>
          </a:p>
          <a:p>
            <a:pPr>
              <a:buNone/>
            </a:pPr>
            <a:r>
              <a:rPr lang="en-US" sz="1800" u="sng" dirty="0" smtClean="0"/>
              <a:t>Advocacy Committee</a:t>
            </a:r>
            <a:endParaRPr lang="en-US" sz="1800" dirty="0" smtClean="0"/>
          </a:p>
          <a:p>
            <a:pPr lvl="0"/>
            <a:r>
              <a:rPr lang="en-US" sz="1800" dirty="0" smtClean="0"/>
              <a:t>System governance education and advocacy</a:t>
            </a:r>
          </a:p>
          <a:p>
            <a:pPr lvl="0"/>
            <a:r>
              <a:rPr lang="en-US" sz="1800" dirty="0" smtClean="0"/>
              <a:t>Issue identification and advocacy</a:t>
            </a:r>
          </a:p>
          <a:p>
            <a:pPr lvl="0"/>
            <a:r>
              <a:rPr lang="en-US" sz="1800" dirty="0" smtClean="0"/>
              <a:t>Representation at public events and on public working groups (plan)</a:t>
            </a:r>
          </a:p>
          <a:p>
            <a:pPr lvl="0"/>
            <a:endParaRPr lang="en-US" sz="1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2012-13 Proposed Board Committee Goals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u="sng" dirty="0" smtClean="0"/>
              <a:t>Finance Committee</a:t>
            </a:r>
            <a:endParaRPr lang="en-US" sz="1800" dirty="0" smtClean="0"/>
          </a:p>
          <a:p>
            <a:pPr lvl="0"/>
            <a:r>
              <a:rPr lang="en-US" sz="1800" dirty="0" smtClean="0"/>
              <a:t>Consensus of FLS and Finance committee of key 13-14 budget components/goals to be presented to board by November Board meeting.  This should include:</a:t>
            </a:r>
          </a:p>
          <a:p>
            <a:pPr lvl="0"/>
            <a:r>
              <a:rPr lang="en-US" sz="1800" dirty="0" smtClean="0"/>
              <a:t> Framework for estimating 13-14 revenues</a:t>
            </a:r>
          </a:p>
          <a:p>
            <a:pPr lvl="0"/>
            <a:r>
              <a:rPr lang="en-US" sz="1800" dirty="0" smtClean="0"/>
              <a:t> Initial estimate of 13-14 revenues by school</a:t>
            </a:r>
          </a:p>
          <a:p>
            <a:pPr lvl="0"/>
            <a:r>
              <a:rPr lang="en-US" sz="1800" dirty="0" smtClean="0"/>
              <a:t> Targeted expenditures per student by school after full allocation of FLS network cost</a:t>
            </a:r>
          </a:p>
          <a:p>
            <a:pPr lvl="0"/>
            <a:r>
              <a:rPr lang="en-US" sz="1800" dirty="0" smtClean="0"/>
              <a:t> Targeted expenditures and revenues of FLS network</a:t>
            </a:r>
          </a:p>
          <a:p>
            <a:pPr lvl="0"/>
            <a:r>
              <a:rPr lang="en-US" sz="1800" dirty="0" smtClean="0"/>
              <a:t> Projection showing projected 6/30/14 net surplus by school and network.  </a:t>
            </a:r>
          </a:p>
          <a:p>
            <a:pPr lvl="0"/>
            <a:r>
              <a:rPr lang="en-US" sz="1800" dirty="0" smtClean="0"/>
              <a:t>Draft budget to Finance Committee for March Finance Committee meeting.  Initial report to Board at March Board meeting. </a:t>
            </a:r>
          </a:p>
          <a:p>
            <a:pPr lvl="0"/>
            <a:r>
              <a:rPr lang="en-US" sz="1800" dirty="0" smtClean="0"/>
              <a:t>Present budget to the board at April Meeting.  </a:t>
            </a:r>
          </a:p>
          <a:p>
            <a:r>
              <a:rPr lang="en-US" sz="1800" dirty="0" smtClean="0"/>
              <a:t>Final approval of the budget at May Board Meeting. 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2012-13 Proposed Board Committee Goals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u="sng" dirty="0" smtClean="0"/>
              <a:t>Facilities Committee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Committee Duties:</a:t>
            </a:r>
          </a:p>
          <a:p>
            <a:pPr lvl="0"/>
            <a:r>
              <a:rPr lang="en-US" sz="1800" dirty="0" smtClean="0"/>
              <a:t>Project future expenses related to maintenance of FLS building and grounds and report annually to FLS Finance Committee with recommendations for long-term budgetary needs. </a:t>
            </a:r>
          </a:p>
          <a:p>
            <a:pPr lvl="0"/>
            <a:r>
              <a:rPr lang="en-US" sz="1800" dirty="0" smtClean="0"/>
              <a:t>Review building and grounds-related contracts, including, but not limited to, insurance, custodial and maintenance contracts </a:t>
            </a:r>
          </a:p>
          <a:p>
            <a:pPr lvl="0"/>
            <a:r>
              <a:rPr lang="en-US" sz="1800" dirty="0" smtClean="0"/>
              <a:t>Recommend and prioritize equipment purchases </a:t>
            </a:r>
          </a:p>
          <a:p>
            <a:pPr lvl="0"/>
            <a:r>
              <a:rPr lang="en-US" sz="1800" dirty="0" smtClean="0"/>
              <a:t>Recommend and prioritize additions and upgrades to FLS buildings and grounds </a:t>
            </a:r>
          </a:p>
          <a:p>
            <a:pPr lvl="0"/>
            <a:r>
              <a:rPr lang="en-US" sz="1800" dirty="0" smtClean="0"/>
              <a:t>Review bids and Request For Proposal (RFP) responses and make recommendations consistent with FLS fiscal and procurement policies </a:t>
            </a:r>
          </a:p>
          <a:p>
            <a:r>
              <a:rPr lang="en-US" sz="1800" dirty="0" smtClean="0"/>
              <a:t>Other facility-related functions as requested by FLS administration or the FLS Board 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417637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FirstLine</a:t>
            </a:r>
            <a:r>
              <a:rPr lang="en-US" sz="4000" dirty="0" smtClean="0"/>
              <a:t> Schools Long-Term Goals 2012-2016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29600" cy="310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3053594"/>
                <a:gridCol w="2871750"/>
              </a:tblGrid>
              <a:tr h="6215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Target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 anchor="ctr"/>
                </a:tc>
              </a:tr>
              <a:tr h="122606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Improve student achievement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Each </a:t>
                      </a:r>
                      <a:r>
                        <a:rPr lang="en-US" sz="1600" dirty="0" err="1" smtClean="0"/>
                        <a:t>FirstLine</a:t>
                      </a:r>
                      <a:r>
                        <a:rPr lang="en-US" sz="1600" dirty="0" smtClean="0"/>
                        <a:t> K-8 school</a:t>
                      </a:r>
                      <a:r>
                        <a:rPr lang="en-US" sz="1600" baseline="0" dirty="0" smtClean="0"/>
                        <a:t> will have an AI of 100 or higher by the end of 2016 (this is averaging 100% of students Basic/Proficient and above)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State accountability system may change</a:t>
                      </a:r>
                      <a:r>
                        <a:rPr lang="en-US" sz="1600" baseline="0" dirty="0" smtClean="0"/>
                        <a:t> which may necessitate revisiting this figure.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1681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</a:t>
                      </a:r>
                      <a:r>
                        <a:rPr lang="en-US" sz="1600" baseline="0" dirty="0" smtClean="0"/>
                        <a:t> financial health and sustainability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All  of our K-8 schools have a 10% fund balance (relative to annual operating expenses)</a:t>
                      </a:r>
                      <a:r>
                        <a:rPr lang="en-US" sz="1600" baseline="0" dirty="0" smtClean="0"/>
                        <a:t> by the end of FY2016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Achievement Goal Setting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38" y="1714500"/>
          <a:ext cx="8001055" cy="4429151"/>
        </p:xfrm>
        <a:graphic>
          <a:graphicData uri="http://schemas.openxmlformats.org/drawingml/2006/table">
            <a:tbl>
              <a:tblPr/>
              <a:tblGrid>
                <a:gridCol w="1564556"/>
                <a:gridCol w="2144967"/>
                <a:gridCol w="2145766"/>
                <a:gridCol w="2145766"/>
              </a:tblGrid>
              <a:tr h="885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School SAI previous year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Base Target Upcoming Year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Stretch Target Upcoming Year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Times New Roman"/>
                        </a:rPr>
                        <a:t>Advanced Target Upcoming Year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Below 50 SAI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10 point SAI gain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15 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20 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50 – 60 SAI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12 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15 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60 – 70 SAI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11 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14 point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70 – 80 SAI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10 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13 point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80 – 90 SAI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8 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10 point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90 – 100 SAI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 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9 point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100 - 120 SAI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 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 point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120+ SAI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point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 points SAI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5 point gain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 in 2011-12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38" y="1857375"/>
          <a:ext cx="7858180" cy="4728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10044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2010-11 </a:t>
                      </a:r>
                    </a:p>
                    <a:p>
                      <a:pPr algn="ctr"/>
                      <a:r>
                        <a:rPr lang="en-US" dirty="0" smtClean="0"/>
                        <a:t>Preliminary SAI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2011-12 SAI</a:t>
                      </a:r>
                    </a:p>
                    <a:p>
                      <a:pPr algn="ctr"/>
                      <a:r>
                        <a:rPr lang="en-US" dirty="0" smtClean="0"/>
                        <a:t>Preliminary SAI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Gain/(Loss)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 FLS Target</a:t>
                      </a:r>
                      <a:endParaRPr lang="en-US" dirty="0"/>
                    </a:p>
                  </a:txBody>
                  <a:tcPr/>
                </a:tc>
              </a:tr>
              <a:tr h="6277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Ashe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Yes:</a:t>
                      </a:r>
                      <a:r>
                        <a:rPr lang="en-US" baseline="0" dirty="0" smtClean="0"/>
                        <a:t>  </a:t>
                      </a:r>
                    </a:p>
                    <a:p>
                      <a:pPr algn="ctr"/>
                      <a:r>
                        <a:rPr lang="en-US" baseline="0" dirty="0" smtClean="0"/>
                        <a:t>B</a:t>
                      </a:r>
                      <a:r>
                        <a:rPr lang="en-US" dirty="0" smtClean="0"/>
                        <a:t>ase Target</a:t>
                      </a:r>
                      <a:endParaRPr lang="en-US" dirty="0"/>
                    </a:p>
                  </a:txBody>
                  <a:tcPr/>
                </a:tc>
              </a:tr>
              <a:tr h="62779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Dibert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Yes:</a:t>
                      </a:r>
                      <a:r>
                        <a:rPr lang="en-US" baseline="0" dirty="0" smtClean="0"/>
                        <a:t>  Advanced Target</a:t>
                      </a:r>
                      <a:endParaRPr lang="en-US" dirty="0"/>
                    </a:p>
                  </a:txBody>
                  <a:tcPr/>
                </a:tc>
              </a:tr>
              <a:tr h="6277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Green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277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LHA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6277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Clark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27.1 (SPS)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55.8 (preliminary SPS)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28.7 (SPS)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Yes:  Advanced Target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Financial Goals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schools, except Clark, add at least 2% of annual operating expenses to long-term fund balance by end of year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Sustainability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412776"/>
          <a:ext cx="8280922" cy="5073936"/>
        </p:xfrm>
        <a:graphic>
          <a:graphicData uri="http://schemas.openxmlformats.org/drawingml/2006/table">
            <a:tbl>
              <a:tblPr/>
              <a:tblGrid>
                <a:gridCol w="2160238"/>
                <a:gridCol w="850387"/>
                <a:gridCol w="850387"/>
                <a:gridCol w="850387"/>
                <a:gridCol w="850387"/>
                <a:gridCol w="850387"/>
                <a:gridCol w="850387"/>
                <a:gridCol w="850387"/>
                <a:gridCol w="167975"/>
              </a:tblGrid>
              <a:tr h="28353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3366"/>
                          </a:solidFill>
                          <a:latin typeface="Calibri"/>
                        </a:rPr>
                        <a:t>Ashe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3366"/>
                          </a:solidFill>
                          <a:latin typeface="Calibri"/>
                        </a:rPr>
                        <a:t>Green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 err="1">
                          <a:solidFill>
                            <a:srgbClr val="003366"/>
                          </a:solidFill>
                          <a:latin typeface="Calibri"/>
                        </a:rPr>
                        <a:t>Dibert</a:t>
                      </a:r>
                      <a:endParaRPr lang="en-US" sz="1200" b="1" i="0" u="sng" strike="noStrike" dirty="0">
                        <a:solidFill>
                          <a:srgbClr val="00336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3366"/>
                          </a:solidFill>
                          <a:latin typeface="Calibri"/>
                        </a:rPr>
                        <a:t>Clark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3366"/>
                          </a:solidFill>
                          <a:latin typeface="Calibri"/>
                        </a:rPr>
                        <a:t>LHA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 err="1">
                          <a:solidFill>
                            <a:srgbClr val="003366"/>
                          </a:solidFill>
                          <a:latin typeface="Calibri"/>
                        </a:rPr>
                        <a:t>FirstLine</a:t>
                      </a:r>
                      <a:endParaRPr lang="en-US" sz="1200" b="1" i="0" u="sng" strike="noStrike" dirty="0">
                        <a:solidFill>
                          <a:srgbClr val="00336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3366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3366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FYE 2012 Fund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1,494,215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468,038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245,914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93,047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400,399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(31,831)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Less Net Fixed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(603,766)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(248,939)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(30,068)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(143,571)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(269,544)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(21,412)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Plus Rollover Amounts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4,912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137,193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119,778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93,381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127,451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Adjusted Fund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895,361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356,292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335,624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42,857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258,306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(53,243)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1,835,197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78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Projected Surplus/(Deficit) 2012/13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176,776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59,838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125,554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1,336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45,550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53,006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462,060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Contingency Add Back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98,414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90,369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59,871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24,002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272,656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addition to Surplus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176,776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158,252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215,923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1,336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105,421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77,008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734,716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Addition to Surplus as % of Operating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Projected Adjusted Fund Balance FYE 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1,072,137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514,544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551,547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44,193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363,727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23,765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2,569,913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35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Operating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5,717,879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5,576,797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5,672,561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5,373,031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7,031,413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1,150,659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30,522,340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AFB as % of Operating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Mission and Primary 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4713288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The mission of </a:t>
            </a:r>
            <a:r>
              <a:rPr lang="en-US" sz="2800" dirty="0" err="1" smtClean="0"/>
              <a:t>FirstLine</a:t>
            </a:r>
            <a:r>
              <a:rPr lang="en-US" sz="2800" dirty="0" smtClean="0"/>
              <a:t> Schools is to create and inspire great open admissions public schools in New Orleans.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Our schools will prepare students for college and fulfilling careers by achieving the following </a:t>
            </a:r>
            <a:r>
              <a:rPr lang="en-US" sz="2800" b="1" dirty="0" smtClean="0"/>
              <a:t>primary objectives</a:t>
            </a:r>
            <a:r>
              <a:rPr lang="en-US" sz="2800" dirty="0" smtClean="0"/>
              <a:t>: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000" dirty="0" smtClean="0"/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College Readiness:</a:t>
            </a:r>
            <a:r>
              <a:rPr lang="en-US" dirty="0" smtClean="0"/>
              <a:t>  ensuring </a:t>
            </a:r>
            <a:r>
              <a:rPr lang="en-US" u="sng" dirty="0" smtClean="0"/>
              <a:t>all </a:t>
            </a:r>
            <a:r>
              <a:rPr lang="en-US" dirty="0" smtClean="0"/>
              <a:t>of our students are on track to be academically prepared for success in college and in a college preparatory high school as demonstrated by achievement, aspiration, love of learning, and confidence</a:t>
            </a:r>
            <a:endParaRPr lang="en-US" b="1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000" dirty="0" smtClean="0"/>
          </a:p>
          <a:p>
            <a:pPr lvl="1" eaLnBrk="1" fontAlgn="auto" hangingPunct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Rich variety of experiences </a:t>
            </a:r>
            <a:r>
              <a:rPr lang="en-US" dirty="0" smtClean="0"/>
              <a:t>for our students to nurture character, health, and active citizenship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000" dirty="0" smtClean="0"/>
          </a:p>
          <a:p>
            <a:pPr lvl="1" eaLnBrk="1" fontAlgn="auto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Developing the </a:t>
            </a:r>
            <a:r>
              <a:rPr lang="en-US" b="1" dirty="0" smtClean="0"/>
              <a:t>skillfulness of our staff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dirty="0" smtClean="0"/>
              <a:t>building</a:t>
            </a:r>
            <a:r>
              <a:rPr lang="en-US" b="1" dirty="0" smtClean="0"/>
              <a:t> sustainable organizations</a:t>
            </a:r>
            <a:r>
              <a:rPr lang="en-US" dirty="0" smtClean="0"/>
              <a:t> that facilitate our long-term success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9616</TotalTime>
  <Words>1127</Words>
  <Application>Microsoft Macintosh PowerPoint</Application>
  <PresentationFormat>On-screen Show (4:3)</PresentationFormat>
  <Paragraphs>267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Board Retreat   </vt:lpstr>
      <vt:lpstr>FirstLine Schools Long-Term Goals 2012-2016</vt:lpstr>
      <vt:lpstr>Achievement Goal Setting</vt:lpstr>
      <vt:lpstr>Progress in 2011-12</vt:lpstr>
      <vt:lpstr>Financial Goals</vt:lpstr>
      <vt:lpstr>Financial Sustainability</vt:lpstr>
      <vt:lpstr>PowerPoint Presentation</vt:lpstr>
      <vt:lpstr>Mission and Primary Objectives</vt:lpstr>
      <vt:lpstr>PowerPoint Presentation</vt:lpstr>
      <vt:lpstr>NETWORK SIZE</vt:lpstr>
      <vt:lpstr>Goals for 2012-13</vt:lpstr>
      <vt:lpstr>Student Achievement Goals for  2012-13* *scale will need to be adjusted for new accountability system</vt:lpstr>
      <vt:lpstr>Financial Goals</vt:lpstr>
      <vt:lpstr>2012-13 Proposed Board Committee Goals</vt:lpstr>
      <vt:lpstr>2012-13 Proposed Board Committee Goals (cont)</vt:lpstr>
      <vt:lpstr>2012-13 Proposed Board Committee Goals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FirstLine Schools Organizational Structure</dc:title>
  <dc:creator>note</dc:creator>
  <cp:lastModifiedBy>Rebecca</cp:lastModifiedBy>
  <cp:revision>74</cp:revision>
  <dcterms:created xsi:type="dcterms:W3CDTF">2008-05-31T11:24:57Z</dcterms:created>
  <dcterms:modified xsi:type="dcterms:W3CDTF">2013-01-28T22:11:29Z</dcterms:modified>
</cp:coreProperties>
</file>